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Rajdhani" panose="02000000000000000000" pitchFamily="2" charset="0"/>
      <p:regular r:id="rId27"/>
      <p:bold r:id="rId28"/>
    </p:embeddedFont>
    <p:embeddedFont>
      <p:font typeface="Rajdhani Medium" panose="02000000000000000000" pitchFamily="2" charset="0"/>
      <p:regular r:id="rId29"/>
      <p:bold r:id="rId30"/>
    </p:embeddedFont>
    <p:embeddedFont>
      <p:font typeface="Rajdhani SemiBold" panose="02000000000000000000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D2934C-4D10-420F-8317-905A0CF3BAA7}">
  <a:tblStyle styleId="{E0D2934C-4D10-420F-8317-905A0CF3BA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94"/>
  </p:normalViewPr>
  <p:slideViewPr>
    <p:cSldViewPr snapToGrid="0">
      <p:cViewPr varScale="1">
        <p:scale>
          <a:sx n="150" d="100"/>
          <a:sy n="150" d="100"/>
        </p:scale>
        <p:origin x="168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2347e09d9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2347e09d9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2347e09d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2347e09d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2347e09d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2347e09d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286e571f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286e571fd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286e571fd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286e571fd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286e571fd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286e571fd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286e571fd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286e571fd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286e571f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286e571f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2347e09d9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2347e09d9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2347e09d9_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2347e09d9_8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286e571fd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286e571fd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2347e09d9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2347e09d9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286e571fd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286e571fd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5286e571fd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5286e571fd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286e571fd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5286e571fd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286e571fd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286e571fd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2347e09d9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2347e09d9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2347e09d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2347e09d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2347e09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2347e09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2347e09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2347e09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2347e09d9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2347e09d9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2347e09d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2347e09d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2347e09d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2347e09d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ostorg/asio/tree/develop/example/cpp11/cha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eveloper-old.gnome.org/gtkmm-tutorial/stable/index.html.e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1009450" y="1448988"/>
            <a:ext cx="69471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000" b="1" dirty="0">
                <a:solidFill>
                  <a:srgbClr val="3C78D8"/>
                </a:solidFill>
                <a:latin typeface="Rajdhani"/>
                <a:ea typeface="Rajdhani"/>
                <a:cs typeface="Rajdhani"/>
                <a:sym typeface="Rajdhani"/>
              </a:rPr>
              <a:t>Zombie Evade</a:t>
            </a:r>
            <a:endParaRPr sz="4000" b="1" dirty="0">
              <a:solidFill>
                <a:srgbClr val="3C78D8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5898750" y="3155075"/>
            <a:ext cx="2057700" cy="11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endParaRPr sz="1432">
              <a:solidFill>
                <a:srgbClr val="092593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ko" sz="1432">
                <a:solidFill>
                  <a:srgbClr val="09259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21800171	김주영</a:t>
            </a:r>
            <a:endParaRPr sz="1432">
              <a:solidFill>
                <a:srgbClr val="092593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ko" sz="1432">
                <a:solidFill>
                  <a:srgbClr val="09259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22000216     나보림</a:t>
            </a:r>
            <a:endParaRPr sz="1432">
              <a:solidFill>
                <a:srgbClr val="092593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endParaRPr sz="1432">
              <a:solidFill>
                <a:srgbClr val="092593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01" name="Google Shape;101;p25"/>
          <p:cNvSpPr/>
          <p:nvPr/>
        </p:nvSpPr>
        <p:spPr>
          <a:xfrm>
            <a:off x="1105700" y="952425"/>
            <a:ext cx="1853226" cy="374814"/>
          </a:xfrm>
          <a:prstGeom prst="flowChartTerminator">
            <a:avLst/>
          </a:prstGeom>
          <a:solidFill>
            <a:srgbClr val="09259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2023-1 Final Project</a:t>
            </a:r>
            <a:endParaRPr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2" name="Google Shape;102;p25"/>
          <p:cNvSpPr/>
          <p:nvPr/>
        </p:nvSpPr>
        <p:spPr>
          <a:xfrm>
            <a:off x="605525" y="2930325"/>
            <a:ext cx="2156400" cy="19977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5"/>
          <p:cNvSpPr/>
          <p:nvPr/>
        </p:nvSpPr>
        <p:spPr>
          <a:xfrm>
            <a:off x="2474000" y="3509075"/>
            <a:ext cx="2156400" cy="19977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5"/>
          <p:cNvSpPr/>
          <p:nvPr/>
        </p:nvSpPr>
        <p:spPr>
          <a:xfrm>
            <a:off x="7321825" y="-260675"/>
            <a:ext cx="2156400" cy="1997700"/>
          </a:xfrm>
          <a:prstGeom prst="ellipse">
            <a:avLst/>
          </a:prstGeom>
          <a:solidFill>
            <a:srgbClr val="E1E9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/>
        </p:nvSpPr>
        <p:spPr>
          <a:xfrm>
            <a:off x="322875" y="3055125"/>
            <a:ext cx="3385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Appendix</a:t>
            </a:r>
            <a:endParaRPr sz="50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580725" y="10162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자세한 동작 설명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1500175" y="21715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" name="Google Shape;190;p35"/>
          <p:cNvCxnSpPr/>
          <p:nvPr/>
        </p:nvCxnSpPr>
        <p:spPr>
          <a:xfrm rot="10800000" flipH="1">
            <a:off x="2279475" y="2134175"/>
            <a:ext cx="43851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91" name="Google Shape;191;p35"/>
          <p:cNvGrpSpPr/>
          <p:nvPr/>
        </p:nvGrpSpPr>
        <p:grpSpPr>
          <a:xfrm>
            <a:off x="1375750" y="933275"/>
            <a:ext cx="900000" cy="1200900"/>
            <a:chOff x="1375838" y="1016250"/>
            <a:chExt cx="900000" cy="1200900"/>
          </a:xfrm>
        </p:grpSpPr>
        <p:pic>
          <p:nvPicPr>
            <p:cNvPr id="192" name="Google Shape;19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5838" y="1016250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35"/>
            <p:cNvSpPr txBox="1"/>
            <p:nvPr/>
          </p:nvSpPr>
          <p:spPr>
            <a:xfrm>
              <a:off x="1375838" y="1816950"/>
              <a:ext cx="9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/>
                <a:t>server</a:t>
              </a:r>
              <a:endParaRPr b="1"/>
            </a:p>
          </p:txBody>
        </p:sp>
      </p:grpSp>
      <p:grpSp>
        <p:nvGrpSpPr>
          <p:cNvPr id="194" name="Google Shape;194;p35"/>
          <p:cNvGrpSpPr/>
          <p:nvPr/>
        </p:nvGrpSpPr>
        <p:grpSpPr>
          <a:xfrm>
            <a:off x="6868075" y="933275"/>
            <a:ext cx="900000" cy="1201950"/>
            <a:chOff x="6868163" y="1016250"/>
            <a:chExt cx="900000" cy="1201950"/>
          </a:xfrm>
        </p:grpSpPr>
        <p:pic>
          <p:nvPicPr>
            <p:cNvPr id="195" name="Google Shape;195;p35"/>
            <p:cNvPicPr preferRelativeResize="0"/>
            <p:nvPr/>
          </p:nvPicPr>
          <p:blipFill rotWithShape="1">
            <a:blip r:embed="rId4">
              <a:alphaModFix/>
            </a:blip>
            <a:srcRect r="-4723" b="-4723"/>
            <a:stretch/>
          </p:blipFill>
          <p:spPr>
            <a:xfrm>
              <a:off x="6868163" y="1016250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5"/>
            <p:cNvSpPr txBox="1"/>
            <p:nvPr/>
          </p:nvSpPr>
          <p:spPr>
            <a:xfrm>
              <a:off x="6917825" y="1818000"/>
              <a:ext cx="8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/>
                <a:t>player</a:t>
              </a:r>
              <a:endParaRPr b="1"/>
            </a:p>
          </p:txBody>
        </p:sp>
      </p:grpSp>
      <p:cxnSp>
        <p:nvCxnSpPr>
          <p:cNvPr id="197" name="Google Shape;197;p35"/>
          <p:cNvCxnSpPr/>
          <p:nvPr/>
        </p:nvCxnSpPr>
        <p:spPr>
          <a:xfrm flipH="1">
            <a:off x="2279625" y="1389575"/>
            <a:ext cx="4384800" cy="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35"/>
          <p:cNvSpPr txBox="1"/>
          <p:nvPr/>
        </p:nvSpPr>
        <p:spPr>
          <a:xfrm>
            <a:off x="3760850" y="1458725"/>
            <a:ext cx="12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"/>
                <a:ea typeface="Rajdhani"/>
                <a:cs typeface="Rajdhani"/>
                <a:sym typeface="Rajdhani"/>
              </a:rPr>
              <a:t>서버 접속 요청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2971875" y="2233000"/>
            <a:ext cx="3000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"/>
                <a:ea typeface="Rajdhani"/>
                <a:cs typeface="Rajdhani"/>
                <a:sym typeface="Rajdhani"/>
              </a:rPr>
              <a:t>파일 개수 송신</a:t>
            </a:r>
            <a:endParaRPr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"/>
                <a:ea typeface="Rajdhani"/>
                <a:cs typeface="Rajdhani"/>
                <a:sym typeface="Rajdhani"/>
              </a:rPr>
              <a:t>파일 이름 길이 송신</a:t>
            </a:r>
            <a:endParaRPr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"/>
                <a:ea typeface="Rajdhani"/>
                <a:cs typeface="Rajdhani"/>
                <a:sym typeface="Rajdhani"/>
              </a:rPr>
              <a:t>파일 이름 송신</a:t>
            </a:r>
            <a:endParaRPr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"/>
                <a:ea typeface="Rajdhani"/>
                <a:cs typeface="Rajdhani"/>
                <a:sym typeface="Rajdhani"/>
              </a:rPr>
              <a:t>파일 정보가 담긴 file_message 송신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00" name="Google Shape;200;p35"/>
          <p:cNvSpPr/>
          <p:nvPr/>
        </p:nvSpPr>
        <p:spPr>
          <a:xfrm>
            <a:off x="1069300" y="2461125"/>
            <a:ext cx="663600" cy="6843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ajdhani Medium"/>
                <a:ea typeface="Rajdhani Medium"/>
                <a:cs typeface="Rajdhani Medium"/>
                <a:sym typeface="Rajdhani Medium"/>
              </a:rPr>
              <a:t>player 통신 thread</a:t>
            </a:r>
            <a:endParaRPr sz="10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1912725" y="2461125"/>
            <a:ext cx="663600" cy="684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ajdhani Medium"/>
                <a:ea typeface="Rajdhani Medium"/>
                <a:cs typeface="Rajdhani Medium"/>
                <a:sym typeface="Rajdhani Medium"/>
              </a:rPr>
              <a:t>zombie thread</a:t>
            </a:r>
            <a:endParaRPr sz="10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cxnSp>
        <p:nvCxnSpPr>
          <p:cNvPr id="202" name="Google Shape;202;p35"/>
          <p:cNvCxnSpPr>
            <a:stCxn id="193" idx="2"/>
            <a:endCxn id="200" idx="0"/>
          </p:cNvCxnSpPr>
          <p:nvPr/>
        </p:nvCxnSpPr>
        <p:spPr>
          <a:xfrm rot="5400000">
            <a:off x="1450000" y="2085425"/>
            <a:ext cx="327000" cy="4245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35"/>
          <p:cNvCxnSpPr>
            <a:stCxn id="193" idx="2"/>
            <a:endCxn id="201" idx="0"/>
          </p:cNvCxnSpPr>
          <p:nvPr/>
        </p:nvCxnSpPr>
        <p:spPr>
          <a:xfrm rot="-5400000" flipH="1">
            <a:off x="1871650" y="2088275"/>
            <a:ext cx="327000" cy="4188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1500175" y="21715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36"/>
          <p:cNvCxnSpPr/>
          <p:nvPr/>
        </p:nvCxnSpPr>
        <p:spPr>
          <a:xfrm rot="10800000" flipH="1">
            <a:off x="2279475" y="2134175"/>
            <a:ext cx="43851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10" name="Google Shape;210;p36"/>
          <p:cNvGrpSpPr/>
          <p:nvPr/>
        </p:nvGrpSpPr>
        <p:grpSpPr>
          <a:xfrm>
            <a:off x="6868075" y="933275"/>
            <a:ext cx="900162" cy="1201950"/>
            <a:chOff x="6868163" y="1016250"/>
            <a:chExt cx="900162" cy="1201950"/>
          </a:xfrm>
        </p:grpSpPr>
        <p:pic>
          <p:nvPicPr>
            <p:cNvPr id="211" name="Google Shape;211;p36"/>
            <p:cNvPicPr preferRelativeResize="0"/>
            <p:nvPr/>
          </p:nvPicPr>
          <p:blipFill rotWithShape="1">
            <a:blip r:embed="rId3">
              <a:alphaModFix/>
            </a:blip>
            <a:srcRect r="-4723" b="-4723"/>
            <a:stretch/>
          </p:blipFill>
          <p:spPr>
            <a:xfrm>
              <a:off x="6868163" y="1016250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36"/>
            <p:cNvSpPr txBox="1"/>
            <p:nvPr/>
          </p:nvSpPr>
          <p:spPr>
            <a:xfrm>
              <a:off x="6967625" y="1818000"/>
              <a:ext cx="8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/>
                <a:t>player</a:t>
              </a:r>
              <a:endParaRPr b="1"/>
            </a:p>
          </p:txBody>
        </p:sp>
      </p:grpSp>
      <p:cxnSp>
        <p:nvCxnSpPr>
          <p:cNvPr id="213" name="Google Shape;213;p36"/>
          <p:cNvCxnSpPr/>
          <p:nvPr/>
        </p:nvCxnSpPr>
        <p:spPr>
          <a:xfrm flipH="1">
            <a:off x="2279625" y="1389575"/>
            <a:ext cx="4384800" cy="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36"/>
          <p:cNvSpPr txBox="1"/>
          <p:nvPr/>
        </p:nvSpPr>
        <p:spPr>
          <a:xfrm>
            <a:off x="3396750" y="1451825"/>
            <a:ext cx="23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"/>
                <a:ea typeface="Rajdhani"/>
                <a:cs typeface="Rajdhani"/>
                <a:sym typeface="Rajdhani"/>
              </a:rPr>
              <a:t>선택한 플레이어 ID 송신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2971875" y="2233000"/>
            <a:ext cx="30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"/>
                <a:ea typeface="Rajdhani"/>
                <a:cs typeface="Rajdhani"/>
                <a:sym typeface="Rajdhani"/>
              </a:rPr>
              <a:t>선택한 플레이어 ID에 대한 ACK 전송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6450675" y="2233000"/>
            <a:ext cx="196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"/>
                <a:ea typeface="Rajdhani"/>
                <a:cs typeface="Rajdhani"/>
                <a:sym typeface="Rajdhani"/>
              </a:rPr>
              <a:t>gtkmm을 활용하여 사용자의 키보드 입력 값을 받고 서버에 송신</a:t>
            </a:r>
            <a:endParaRPr>
              <a:solidFill>
                <a:srgbClr val="1155C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800350" y="3284125"/>
            <a:ext cx="196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"/>
                <a:ea typeface="Rajdhani"/>
                <a:cs typeface="Rajdhani"/>
                <a:sym typeface="Rajdhani"/>
              </a:rPr>
              <a:t>다른 플레이어와 중복 선택 여부 확인 후 ACK 전송</a:t>
            </a:r>
            <a:endParaRPr>
              <a:solidFill>
                <a:srgbClr val="1155CC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18" name="Google Shape;218;p36"/>
          <p:cNvGrpSpPr/>
          <p:nvPr/>
        </p:nvGrpSpPr>
        <p:grpSpPr>
          <a:xfrm>
            <a:off x="1069300" y="933275"/>
            <a:ext cx="1507025" cy="2212150"/>
            <a:chOff x="1069300" y="933275"/>
            <a:chExt cx="1507025" cy="2212150"/>
          </a:xfrm>
        </p:grpSpPr>
        <p:grpSp>
          <p:nvGrpSpPr>
            <p:cNvPr id="219" name="Google Shape;219;p36"/>
            <p:cNvGrpSpPr/>
            <p:nvPr/>
          </p:nvGrpSpPr>
          <p:grpSpPr>
            <a:xfrm>
              <a:off x="1375750" y="933275"/>
              <a:ext cx="900000" cy="1200900"/>
              <a:chOff x="1375838" y="1016250"/>
              <a:chExt cx="900000" cy="1200900"/>
            </a:xfrm>
          </p:grpSpPr>
          <p:pic>
            <p:nvPicPr>
              <p:cNvPr id="220" name="Google Shape;220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75838" y="1016250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Google Shape;221;p36"/>
              <p:cNvSpPr txBox="1"/>
              <p:nvPr/>
            </p:nvSpPr>
            <p:spPr>
              <a:xfrm>
                <a:off x="1375838" y="1816950"/>
                <a:ext cx="90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/>
                  <a:t>server</a:t>
                </a:r>
                <a:endParaRPr b="1"/>
              </a:p>
            </p:txBody>
          </p:sp>
        </p:grpSp>
        <p:sp>
          <p:nvSpPr>
            <p:cNvPr id="222" name="Google Shape;222;p36"/>
            <p:cNvSpPr/>
            <p:nvPr/>
          </p:nvSpPr>
          <p:spPr>
            <a:xfrm>
              <a:off x="1912725" y="2461125"/>
              <a:ext cx="663600" cy="684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ajdhani Medium"/>
                  <a:ea typeface="Rajdhani Medium"/>
                  <a:cs typeface="Rajdhani Medium"/>
                  <a:sym typeface="Rajdhani Medium"/>
                </a:rPr>
                <a:t>zombie thread</a:t>
              </a:r>
              <a:endParaRPr sz="1000">
                <a:latin typeface="Rajdhani Medium"/>
                <a:ea typeface="Rajdhani Medium"/>
                <a:cs typeface="Rajdhani Medium"/>
                <a:sym typeface="Rajdhani Medium"/>
              </a:endParaRPr>
            </a:p>
          </p:txBody>
        </p:sp>
        <p:cxnSp>
          <p:nvCxnSpPr>
            <p:cNvPr id="223" name="Google Shape;223;p36"/>
            <p:cNvCxnSpPr>
              <a:stCxn id="221" idx="2"/>
              <a:endCxn id="224" idx="0"/>
            </p:cNvCxnSpPr>
            <p:nvPr/>
          </p:nvCxnSpPr>
          <p:spPr>
            <a:xfrm rot="5400000">
              <a:off x="1450000" y="2085425"/>
              <a:ext cx="327000" cy="4245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36"/>
            <p:cNvCxnSpPr>
              <a:stCxn id="221" idx="2"/>
              <a:endCxn id="222" idx="0"/>
            </p:cNvCxnSpPr>
            <p:nvPr/>
          </p:nvCxnSpPr>
          <p:spPr>
            <a:xfrm rot="-5400000" flipH="1">
              <a:off x="1871650" y="2088275"/>
              <a:ext cx="327000" cy="4188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4" name="Google Shape;224;p36"/>
            <p:cNvSpPr/>
            <p:nvPr/>
          </p:nvSpPr>
          <p:spPr>
            <a:xfrm>
              <a:off x="1069300" y="2461125"/>
              <a:ext cx="663600" cy="6843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ajdhani Medium"/>
                  <a:ea typeface="Rajdhani Medium"/>
                  <a:cs typeface="Rajdhani Medium"/>
                  <a:sym typeface="Rajdhani Medium"/>
                </a:rPr>
                <a:t>player 통신 thread</a:t>
              </a:r>
              <a:endParaRPr sz="1000">
                <a:latin typeface="Rajdhani Medium"/>
                <a:ea typeface="Rajdhani Medium"/>
                <a:cs typeface="Rajdhani Medium"/>
                <a:sym typeface="Rajdhani Medium"/>
              </a:endParaRPr>
            </a:p>
          </p:txBody>
        </p:sp>
      </p:grpSp>
      <p:sp>
        <p:nvSpPr>
          <p:cNvPr id="226" name="Google Shape;226;p36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자세한 동작 설명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/>
        </p:nvSpPr>
        <p:spPr>
          <a:xfrm>
            <a:off x="1500175" y="21715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37"/>
          <p:cNvCxnSpPr/>
          <p:nvPr/>
        </p:nvCxnSpPr>
        <p:spPr>
          <a:xfrm rot="10800000" flipH="1">
            <a:off x="2675450" y="2273025"/>
            <a:ext cx="39891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33" name="Google Shape;233;p37"/>
          <p:cNvGrpSpPr/>
          <p:nvPr/>
        </p:nvGrpSpPr>
        <p:grpSpPr>
          <a:xfrm>
            <a:off x="6868075" y="933275"/>
            <a:ext cx="900162" cy="1201950"/>
            <a:chOff x="6868163" y="1016250"/>
            <a:chExt cx="900162" cy="1201950"/>
          </a:xfrm>
        </p:grpSpPr>
        <p:pic>
          <p:nvPicPr>
            <p:cNvPr id="234" name="Google Shape;234;p37"/>
            <p:cNvPicPr preferRelativeResize="0"/>
            <p:nvPr/>
          </p:nvPicPr>
          <p:blipFill rotWithShape="1">
            <a:blip r:embed="rId3">
              <a:alphaModFix/>
            </a:blip>
            <a:srcRect r="-4723" b="-4723"/>
            <a:stretch/>
          </p:blipFill>
          <p:spPr>
            <a:xfrm>
              <a:off x="6868163" y="1016250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7"/>
            <p:cNvSpPr txBox="1"/>
            <p:nvPr/>
          </p:nvSpPr>
          <p:spPr>
            <a:xfrm>
              <a:off x="6967625" y="1818000"/>
              <a:ext cx="8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/>
                <a:t>player</a:t>
              </a:r>
              <a:endParaRPr b="1"/>
            </a:p>
          </p:txBody>
        </p:sp>
      </p:grpSp>
      <p:sp>
        <p:nvSpPr>
          <p:cNvPr id="236" name="Google Shape;236;p37"/>
          <p:cNvSpPr txBox="1"/>
          <p:nvPr/>
        </p:nvSpPr>
        <p:spPr>
          <a:xfrm>
            <a:off x="2971875" y="3071200"/>
            <a:ext cx="30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" name="Google Shape;237;p37"/>
          <p:cNvCxnSpPr/>
          <p:nvPr/>
        </p:nvCxnSpPr>
        <p:spPr>
          <a:xfrm rot="10800000" flipH="1">
            <a:off x="2675600" y="1473687"/>
            <a:ext cx="39888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7"/>
          <p:cNvSpPr txBox="1"/>
          <p:nvPr/>
        </p:nvSpPr>
        <p:spPr>
          <a:xfrm>
            <a:off x="2999825" y="1553988"/>
            <a:ext cx="30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 Medium"/>
                <a:ea typeface="Rajdhani Medium"/>
                <a:cs typeface="Rajdhani Medium"/>
                <a:sym typeface="Rajdhani Medium"/>
              </a:rPr>
              <a:t>시작 message 전송</a:t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grpSp>
        <p:nvGrpSpPr>
          <p:cNvPr id="239" name="Google Shape;239;p37"/>
          <p:cNvGrpSpPr/>
          <p:nvPr/>
        </p:nvGrpSpPr>
        <p:grpSpPr>
          <a:xfrm>
            <a:off x="1069300" y="933275"/>
            <a:ext cx="1507025" cy="2212150"/>
            <a:chOff x="1069300" y="933275"/>
            <a:chExt cx="1507025" cy="2212150"/>
          </a:xfrm>
        </p:grpSpPr>
        <p:grpSp>
          <p:nvGrpSpPr>
            <p:cNvPr id="240" name="Google Shape;240;p37"/>
            <p:cNvGrpSpPr/>
            <p:nvPr/>
          </p:nvGrpSpPr>
          <p:grpSpPr>
            <a:xfrm>
              <a:off x="1375750" y="933275"/>
              <a:ext cx="900000" cy="1200900"/>
              <a:chOff x="1375838" y="1016250"/>
              <a:chExt cx="900000" cy="1200900"/>
            </a:xfrm>
          </p:grpSpPr>
          <p:pic>
            <p:nvPicPr>
              <p:cNvPr id="241" name="Google Shape;241;p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75838" y="1016250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2" name="Google Shape;242;p37"/>
              <p:cNvSpPr txBox="1"/>
              <p:nvPr/>
            </p:nvSpPr>
            <p:spPr>
              <a:xfrm>
                <a:off x="1375838" y="1816950"/>
                <a:ext cx="90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/>
                  <a:t>server</a:t>
                </a:r>
                <a:endParaRPr b="1"/>
              </a:p>
            </p:txBody>
          </p:sp>
        </p:grpSp>
        <p:sp>
          <p:nvSpPr>
            <p:cNvPr id="243" name="Google Shape;243;p37"/>
            <p:cNvSpPr/>
            <p:nvPr/>
          </p:nvSpPr>
          <p:spPr>
            <a:xfrm>
              <a:off x="1069300" y="2461125"/>
              <a:ext cx="663600" cy="684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ajdhani Medium"/>
                  <a:ea typeface="Rajdhani Medium"/>
                  <a:cs typeface="Rajdhani Medium"/>
                  <a:sym typeface="Rajdhani Medium"/>
                </a:rPr>
                <a:t>player 통신 thread</a:t>
              </a:r>
              <a:endParaRPr sz="1000">
                <a:latin typeface="Rajdhani Medium"/>
                <a:ea typeface="Rajdhani Medium"/>
                <a:cs typeface="Rajdhani Medium"/>
                <a:sym typeface="Rajdhani Medium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1912725" y="2461125"/>
              <a:ext cx="663600" cy="6843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ajdhani Medium"/>
                  <a:ea typeface="Rajdhani Medium"/>
                  <a:cs typeface="Rajdhani Medium"/>
                  <a:sym typeface="Rajdhani Medium"/>
                </a:rPr>
                <a:t>zombie thread</a:t>
              </a:r>
              <a:endParaRPr sz="1000">
                <a:latin typeface="Rajdhani Medium"/>
                <a:ea typeface="Rajdhani Medium"/>
                <a:cs typeface="Rajdhani Medium"/>
                <a:sym typeface="Rajdhani Medium"/>
              </a:endParaRPr>
            </a:p>
          </p:txBody>
        </p:sp>
        <p:cxnSp>
          <p:nvCxnSpPr>
            <p:cNvPr id="245" name="Google Shape;245;p37"/>
            <p:cNvCxnSpPr>
              <a:stCxn id="242" idx="2"/>
              <a:endCxn id="243" idx="0"/>
            </p:cNvCxnSpPr>
            <p:nvPr/>
          </p:nvCxnSpPr>
          <p:spPr>
            <a:xfrm rot="5400000">
              <a:off x="1450000" y="2085425"/>
              <a:ext cx="327000" cy="4245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7"/>
            <p:cNvCxnSpPr>
              <a:stCxn id="242" idx="2"/>
              <a:endCxn id="244" idx="0"/>
            </p:cNvCxnSpPr>
            <p:nvPr/>
          </p:nvCxnSpPr>
          <p:spPr>
            <a:xfrm rot="-5400000" flipH="1">
              <a:off x="1871650" y="2088275"/>
              <a:ext cx="327000" cy="4188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7" name="Google Shape;247;p37"/>
          <p:cNvSpPr txBox="1"/>
          <p:nvPr/>
        </p:nvSpPr>
        <p:spPr>
          <a:xfrm>
            <a:off x="800350" y="3284125"/>
            <a:ext cx="196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모든 플레이어 접속시 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좀비의 상태를 alive로 설정하여 message 전송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6450675" y="2233000"/>
            <a:ext cx="1963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gtkmm을 활용하여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수신 받은 message 정보를 기반으로 화면에 출력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3071850" y="2371638"/>
            <a:ext cx="30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 Medium"/>
                <a:ea typeface="Rajdhani Medium"/>
                <a:cs typeface="Rajdhani Medium"/>
                <a:sym typeface="Rajdhani Medium"/>
              </a:rPr>
              <a:t>좀비 위치 전송</a:t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768450" y="3250475"/>
            <a:ext cx="2108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클라이언트의 위치 파악 후 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가까워는 방향으로 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랜덤하게 이동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자세한 동작 설명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/>
        </p:nvSpPr>
        <p:spPr>
          <a:xfrm>
            <a:off x="1500175" y="21715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38"/>
          <p:cNvCxnSpPr/>
          <p:nvPr/>
        </p:nvCxnSpPr>
        <p:spPr>
          <a:xfrm rot="10800000" flipH="1">
            <a:off x="2577450" y="2233000"/>
            <a:ext cx="39891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58" name="Google Shape;258;p38"/>
          <p:cNvGrpSpPr/>
          <p:nvPr/>
        </p:nvGrpSpPr>
        <p:grpSpPr>
          <a:xfrm>
            <a:off x="6868075" y="933275"/>
            <a:ext cx="900162" cy="1201950"/>
            <a:chOff x="6868163" y="1016250"/>
            <a:chExt cx="900162" cy="1201950"/>
          </a:xfrm>
        </p:grpSpPr>
        <p:pic>
          <p:nvPicPr>
            <p:cNvPr id="259" name="Google Shape;259;p38"/>
            <p:cNvPicPr preferRelativeResize="0"/>
            <p:nvPr/>
          </p:nvPicPr>
          <p:blipFill rotWithShape="1">
            <a:blip r:embed="rId3">
              <a:alphaModFix/>
            </a:blip>
            <a:srcRect r="-4723" b="-4723"/>
            <a:stretch/>
          </p:blipFill>
          <p:spPr>
            <a:xfrm>
              <a:off x="6868163" y="1016250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8"/>
            <p:cNvSpPr txBox="1"/>
            <p:nvPr/>
          </p:nvSpPr>
          <p:spPr>
            <a:xfrm>
              <a:off x="6967625" y="1818000"/>
              <a:ext cx="8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/>
                <a:t>player</a:t>
              </a:r>
              <a:endParaRPr b="1"/>
            </a:p>
          </p:txBody>
        </p:sp>
      </p:grpSp>
      <p:cxnSp>
        <p:nvCxnSpPr>
          <p:cNvPr id="261" name="Google Shape;261;p38"/>
          <p:cNvCxnSpPr/>
          <p:nvPr/>
        </p:nvCxnSpPr>
        <p:spPr>
          <a:xfrm flipH="1">
            <a:off x="2577600" y="1503350"/>
            <a:ext cx="3988800" cy="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p38"/>
          <p:cNvSpPr txBox="1"/>
          <p:nvPr/>
        </p:nvSpPr>
        <p:spPr>
          <a:xfrm>
            <a:off x="3396750" y="1592400"/>
            <a:ext cx="23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 Medium"/>
                <a:ea typeface="Rajdhani Medium"/>
                <a:cs typeface="Rajdhani Medium"/>
                <a:sym typeface="Rajdhani Medium"/>
              </a:rPr>
              <a:t>키보드 이벤트</a:t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3130875" y="2331475"/>
            <a:ext cx="30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 Medium"/>
                <a:ea typeface="Rajdhani Medium"/>
                <a:cs typeface="Rajdhani Medium"/>
                <a:sym typeface="Rajdhani Medium"/>
              </a:rPr>
              <a:t>업데이트된 플레이어 정보</a:t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grpSp>
        <p:nvGrpSpPr>
          <p:cNvPr id="264" name="Google Shape;264;p38"/>
          <p:cNvGrpSpPr/>
          <p:nvPr/>
        </p:nvGrpSpPr>
        <p:grpSpPr>
          <a:xfrm>
            <a:off x="1069300" y="933275"/>
            <a:ext cx="1507025" cy="2212150"/>
            <a:chOff x="1069300" y="933275"/>
            <a:chExt cx="1507025" cy="2212150"/>
          </a:xfrm>
        </p:grpSpPr>
        <p:grpSp>
          <p:nvGrpSpPr>
            <p:cNvPr id="265" name="Google Shape;265;p38"/>
            <p:cNvGrpSpPr/>
            <p:nvPr/>
          </p:nvGrpSpPr>
          <p:grpSpPr>
            <a:xfrm>
              <a:off x="1375750" y="933275"/>
              <a:ext cx="900000" cy="1200900"/>
              <a:chOff x="1375838" y="1016250"/>
              <a:chExt cx="900000" cy="1200900"/>
            </a:xfrm>
          </p:grpSpPr>
          <p:pic>
            <p:nvPicPr>
              <p:cNvPr id="266" name="Google Shape;266;p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75838" y="1016250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" name="Google Shape;267;p38"/>
              <p:cNvSpPr txBox="1"/>
              <p:nvPr/>
            </p:nvSpPr>
            <p:spPr>
              <a:xfrm>
                <a:off x="1375838" y="1816950"/>
                <a:ext cx="90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/>
                  <a:t>server</a:t>
                </a:r>
                <a:endParaRPr b="1"/>
              </a:p>
            </p:txBody>
          </p:sp>
        </p:grpSp>
        <p:sp>
          <p:nvSpPr>
            <p:cNvPr id="268" name="Google Shape;268;p38"/>
            <p:cNvSpPr/>
            <p:nvPr/>
          </p:nvSpPr>
          <p:spPr>
            <a:xfrm>
              <a:off x="1069300" y="2461125"/>
              <a:ext cx="663600" cy="6843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ajdhani Medium"/>
                  <a:ea typeface="Rajdhani Medium"/>
                  <a:cs typeface="Rajdhani Medium"/>
                  <a:sym typeface="Rajdhani Medium"/>
                </a:rPr>
                <a:t>player 통신 thread</a:t>
              </a:r>
              <a:endParaRPr sz="1000">
                <a:latin typeface="Rajdhani Medium"/>
                <a:ea typeface="Rajdhani Medium"/>
                <a:cs typeface="Rajdhani Medium"/>
                <a:sym typeface="Rajdhani Medium"/>
              </a:endParaRPr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1912725" y="2461125"/>
              <a:ext cx="663600" cy="684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ajdhani Medium"/>
                  <a:ea typeface="Rajdhani Medium"/>
                  <a:cs typeface="Rajdhani Medium"/>
                  <a:sym typeface="Rajdhani Medium"/>
                </a:rPr>
                <a:t>zombie thread</a:t>
              </a:r>
              <a:endParaRPr sz="1000">
                <a:latin typeface="Rajdhani Medium"/>
                <a:ea typeface="Rajdhani Medium"/>
                <a:cs typeface="Rajdhani Medium"/>
                <a:sym typeface="Rajdhani Medium"/>
              </a:endParaRPr>
            </a:p>
          </p:txBody>
        </p:sp>
        <p:cxnSp>
          <p:nvCxnSpPr>
            <p:cNvPr id="270" name="Google Shape;270;p38"/>
            <p:cNvCxnSpPr>
              <a:stCxn id="267" idx="2"/>
              <a:endCxn id="268" idx="0"/>
            </p:cNvCxnSpPr>
            <p:nvPr/>
          </p:nvCxnSpPr>
          <p:spPr>
            <a:xfrm rot="5400000">
              <a:off x="1450000" y="2085425"/>
              <a:ext cx="327000" cy="4245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38"/>
            <p:cNvCxnSpPr>
              <a:stCxn id="267" idx="2"/>
              <a:endCxn id="269" idx="0"/>
            </p:cNvCxnSpPr>
            <p:nvPr/>
          </p:nvCxnSpPr>
          <p:spPr>
            <a:xfrm rot="-5400000" flipH="1">
              <a:off x="1871650" y="2088275"/>
              <a:ext cx="327000" cy="4188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2" name="Google Shape;272;p38"/>
          <p:cNvSpPr txBox="1"/>
          <p:nvPr/>
        </p:nvSpPr>
        <p:spPr>
          <a:xfrm>
            <a:off x="574213" y="3298100"/>
            <a:ext cx="249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플레이어의 위치 및 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상태 업데이트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6450675" y="2233000"/>
            <a:ext cx="1963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gtkmm을 활용하여 사용자의 키보드 입력 값을 받고 서버에 송신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6450675" y="2233000"/>
            <a:ext cx="1963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gtkmm을 활용하여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수신 받은 message 정보를 기반으로 화면에 출력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자세한 동작 설명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/>
        </p:nvSpPr>
        <p:spPr>
          <a:xfrm>
            <a:off x="1500175" y="21715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39"/>
          <p:cNvCxnSpPr/>
          <p:nvPr/>
        </p:nvCxnSpPr>
        <p:spPr>
          <a:xfrm rot="10800000" flipH="1">
            <a:off x="2577450" y="1284913"/>
            <a:ext cx="39891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82" name="Google Shape;282;p39"/>
          <p:cNvGrpSpPr/>
          <p:nvPr/>
        </p:nvGrpSpPr>
        <p:grpSpPr>
          <a:xfrm>
            <a:off x="6868075" y="933275"/>
            <a:ext cx="900162" cy="1201950"/>
            <a:chOff x="6868163" y="1016250"/>
            <a:chExt cx="900162" cy="1201950"/>
          </a:xfrm>
        </p:grpSpPr>
        <p:pic>
          <p:nvPicPr>
            <p:cNvPr id="283" name="Google Shape;283;p39"/>
            <p:cNvPicPr preferRelativeResize="0"/>
            <p:nvPr/>
          </p:nvPicPr>
          <p:blipFill rotWithShape="1">
            <a:blip r:embed="rId3">
              <a:alphaModFix/>
            </a:blip>
            <a:srcRect r="-4723" b="-4723"/>
            <a:stretch/>
          </p:blipFill>
          <p:spPr>
            <a:xfrm>
              <a:off x="6868163" y="1016250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9"/>
            <p:cNvSpPr txBox="1"/>
            <p:nvPr/>
          </p:nvSpPr>
          <p:spPr>
            <a:xfrm>
              <a:off x="6967625" y="1818000"/>
              <a:ext cx="8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/>
                <a:t>player</a:t>
              </a:r>
              <a:endParaRPr b="1"/>
            </a:p>
          </p:txBody>
        </p:sp>
      </p:grpSp>
      <p:sp>
        <p:nvSpPr>
          <p:cNvPr id="285" name="Google Shape;285;p39"/>
          <p:cNvSpPr txBox="1"/>
          <p:nvPr/>
        </p:nvSpPr>
        <p:spPr>
          <a:xfrm>
            <a:off x="3130875" y="1383388"/>
            <a:ext cx="300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ajdhani Medium"/>
                <a:ea typeface="Rajdhani Medium"/>
                <a:cs typeface="Rajdhani Medium"/>
                <a:sym typeface="Rajdhani Medium"/>
              </a:rPr>
              <a:t>게임 종료 전송</a:t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grpSp>
        <p:nvGrpSpPr>
          <p:cNvPr id="286" name="Google Shape;286;p39"/>
          <p:cNvGrpSpPr/>
          <p:nvPr/>
        </p:nvGrpSpPr>
        <p:grpSpPr>
          <a:xfrm>
            <a:off x="1069300" y="933275"/>
            <a:ext cx="1507025" cy="2212150"/>
            <a:chOff x="1069300" y="933275"/>
            <a:chExt cx="1507025" cy="2212150"/>
          </a:xfrm>
        </p:grpSpPr>
        <p:grpSp>
          <p:nvGrpSpPr>
            <p:cNvPr id="287" name="Google Shape;287;p39"/>
            <p:cNvGrpSpPr/>
            <p:nvPr/>
          </p:nvGrpSpPr>
          <p:grpSpPr>
            <a:xfrm>
              <a:off x="1375750" y="933275"/>
              <a:ext cx="900000" cy="1200900"/>
              <a:chOff x="1375838" y="1016250"/>
              <a:chExt cx="900000" cy="1200900"/>
            </a:xfrm>
          </p:grpSpPr>
          <p:pic>
            <p:nvPicPr>
              <p:cNvPr id="288" name="Google Shape;288;p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75838" y="1016250"/>
                <a:ext cx="900000" cy="9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9" name="Google Shape;289;p39"/>
              <p:cNvSpPr txBox="1"/>
              <p:nvPr/>
            </p:nvSpPr>
            <p:spPr>
              <a:xfrm>
                <a:off x="1375838" y="1816950"/>
                <a:ext cx="90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/>
                  <a:t>server</a:t>
                </a:r>
                <a:endParaRPr b="1"/>
              </a:p>
            </p:txBody>
          </p:sp>
        </p:grpSp>
        <p:sp>
          <p:nvSpPr>
            <p:cNvPr id="290" name="Google Shape;290;p39"/>
            <p:cNvSpPr/>
            <p:nvPr/>
          </p:nvSpPr>
          <p:spPr>
            <a:xfrm>
              <a:off x="1069300" y="2461125"/>
              <a:ext cx="663600" cy="684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ajdhani Medium"/>
                  <a:ea typeface="Rajdhani Medium"/>
                  <a:cs typeface="Rajdhani Medium"/>
                  <a:sym typeface="Rajdhani Medium"/>
                </a:rPr>
                <a:t>player 통신 thread</a:t>
              </a:r>
              <a:endParaRPr sz="1000">
                <a:latin typeface="Rajdhani Medium"/>
                <a:ea typeface="Rajdhani Medium"/>
                <a:cs typeface="Rajdhani Medium"/>
                <a:sym typeface="Rajdhani Medium"/>
              </a:endParaRPr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1912725" y="2461125"/>
              <a:ext cx="663600" cy="6843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Rajdhani Medium"/>
                  <a:ea typeface="Rajdhani Medium"/>
                  <a:cs typeface="Rajdhani Medium"/>
                  <a:sym typeface="Rajdhani Medium"/>
                </a:rPr>
                <a:t>zombie thread</a:t>
              </a:r>
              <a:endParaRPr sz="1000">
                <a:latin typeface="Rajdhani Medium"/>
                <a:ea typeface="Rajdhani Medium"/>
                <a:cs typeface="Rajdhani Medium"/>
                <a:sym typeface="Rajdhani Medium"/>
              </a:endParaRPr>
            </a:p>
          </p:txBody>
        </p:sp>
        <p:cxnSp>
          <p:nvCxnSpPr>
            <p:cNvPr id="292" name="Google Shape;292;p39"/>
            <p:cNvCxnSpPr>
              <a:stCxn id="289" idx="2"/>
              <a:endCxn id="290" idx="0"/>
            </p:cNvCxnSpPr>
            <p:nvPr/>
          </p:nvCxnSpPr>
          <p:spPr>
            <a:xfrm rot="5400000">
              <a:off x="1450000" y="2085425"/>
              <a:ext cx="327000" cy="4245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39"/>
            <p:cNvCxnSpPr>
              <a:stCxn id="289" idx="2"/>
              <a:endCxn id="291" idx="0"/>
            </p:cNvCxnSpPr>
            <p:nvPr/>
          </p:nvCxnSpPr>
          <p:spPr>
            <a:xfrm rot="-5400000" flipH="1">
              <a:off x="1871650" y="2088275"/>
              <a:ext cx="327000" cy="418800"/>
            </a:xfrm>
            <a:prstGeom prst="bentConnector3">
              <a:avLst>
                <a:gd name="adj1" fmla="val 4999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" name="Google Shape;294;p39"/>
          <p:cNvSpPr txBox="1"/>
          <p:nvPr/>
        </p:nvSpPr>
        <p:spPr>
          <a:xfrm>
            <a:off x="574213" y="3298100"/>
            <a:ext cx="249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플레이어의 상태 확인 후 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alive한 플레이어가 있다면 프로그램 종료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5818150" y="22053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gtkmm을 활용하여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수신 받은 message 정보를 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155CC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기반으로 화면에 출력</a:t>
            </a:r>
            <a:endParaRPr>
              <a:solidFill>
                <a:srgbClr val="1155CC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자세한 동작 설명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Github 주소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580725" y="10162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0"/>
          <p:cNvSpPr txBox="1"/>
          <p:nvPr/>
        </p:nvSpPr>
        <p:spPr>
          <a:xfrm>
            <a:off x="407875" y="1099225"/>
            <a:ext cx="819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https://github.com/skqhfla/IoT_Final_Project.git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참고자료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580725" y="10162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407875" y="1099225"/>
            <a:ext cx="8192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u="sng">
                <a:solidFill>
                  <a:schemeClr val="hlink"/>
                </a:solidFill>
                <a:latin typeface="Rajdhani"/>
                <a:ea typeface="Rajdhani"/>
                <a:cs typeface="Rajdhani"/>
                <a:sym typeface="Rajdhani"/>
                <a:hlinkClick r:id="rId3"/>
              </a:rPr>
              <a:t>https://github.com/boostorg/asio/tree/develop/example/cpp11/chat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u="sng">
                <a:solidFill>
                  <a:schemeClr val="hlink"/>
                </a:solidFill>
                <a:latin typeface="Rajdhani"/>
                <a:ea typeface="Rajdhani"/>
                <a:cs typeface="Rajdhani"/>
                <a:sym typeface="Rajdhani"/>
                <a:hlinkClick r:id="rId4"/>
              </a:rPr>
              <a:t>https://developer-old.gnome.org/gtkmm-tutorial/stable/index.html.en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시현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342625" y="843425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Rajdhani"/>
                <a:ea typeface="Rajdhani"/>
                <a:cs typeface="Rajdhani"/>
                <a:sym typeface="Rajdhani"/>
              </a:rPr>
              <a:t>플레이어 선택 창</a:t>
            </a:r>
            <a:endParaRPr b="1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3">
            <a:alphaModFix/>
          </a:blip>
          <a:srcRect l="1940" r="1998" b="2638"/>
          <a:stretch/>
        </p:blipFill>
        <p:spPr>
          <a:xfrm>
            <a:off x="342625" y="1362375"/>
            <a:ext cx="3252300" cy="15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4">
            <a:alphaModFix/>
          </a:blip>
          <a:srcRect l="2771"/>
          <a:stretch/>
        </p:blipFill>
        <p:spPr>
          <a:xfrm>
            <a:off x="342625" y="3165000"/>
            <a:ext cx="3320000" cy="1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3975150" y="1378813"/>
            <a:ext cx="34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jdhani Medium"/>
              <a:buChar char="-"/>
            </a:pPr>
            <a:r>
              <a:rPr lang="ko">
                <a:latin typeface="Rajdhani Medium"/>
                <a:ea typeface="Rajdhani Medium"/>
                <a:cs typeface="Rajdhani Medium"/>
                <a:sym typeface="Rajdhani Medium"/>
              </a:rPr>
              <a:t>키보드의 숫자키로 선택 가능</a:t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320" name="Google Shape;320;p42"/>
          <p:cNvSpPr txBox="1"/>
          <p:nvPr/>
        </p:nvSpPr>
        <p:spPr>
          <a:xfrm>
            <a:off x="3975150" y="3280263"/>
            <a:ext cx="34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jdhani Medium"/>
              <a:buChar char="-"/>
            </a:pPr>
            <a:r>
              <a:rPr lang="ko">
                <a:latin typeface="Rajdhani Medium"/>
                <a:ea typeface="Rajdhani Medium"/>
                <a:cs typeface="Rajdhani Medium"/>
                <a:sym typeface="Rajdhani Medium"/>
              </a:rPr>
              <a:t>중복 선택시 message 출력</a:t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시현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342625" y="84240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Rajdhani"/>
                <a:ea typeface="Rajdhani"/>
                <a:cs typeface="Rajdhani"/>
                <a:sym typeface="Rajdhani"/>
              </a:rPr>
              <a:t>대기 화면</a:t>
            </a:r>
            <a:endParaRPr b="1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/>
          </a:blip>
          <a:srcRect l="645"/>
          <a:stretch/>
        </p:blipFill>
        <p:spPr>
          <a:xfrm>
            <a:off x="342000" y="1360800"/>
            <a:ext cx="5246025" cy="34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5645700" y="1431038"/>
            <a:ext cx="34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jdhani Medium"/>
              <a:buChar char="-"/>
            </a:pPr>
            <a:r>
              <a:rPr lang="ko">
                <a:latin typeface="Rajdhani Medium"/>
                <a:ea typeface="Rajdhani Medium"/>
                <a:cs typeface="Rajdhani Medium"/>
                <a:sym typeface="Rajdhani Medium"/>
              </a:rPr>
              <a:t>모든 플레이어 입장까지 움직일 수 없음</a:t>
            </a:r>
            <a:endParaRPr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978475" y="1244075"/>
            <a:ext cx="566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520">
                <a:solidFill>
                  <a:srgbClr val="09259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목차</a:t>
            </a:r>
            <a:endParaRPr sz="3520">
              <a:solidFill>
                <a:srgbClr val="092593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1741600" y="292111"/>
            <a:ext cx="5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6"/>
          <p:cNvSpPr/>
          <p:nvPr/>
        </p:nvSpPr>
        <p:spPr>
          <a:xfrm>
            <a:off x="2549875" y="-753625"/>
            <a:ext cx="2156400" cy="18939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4088650" y="-681379"/>
            <a:ext cx="3859500" cy="1893900"/>
          </a:xfrm>
          <a:prstGeom prst="ellipse">
            <a:avLst/>
          </a:prstGeom>
          <a:solidFill>
            <a:srgbClr val="E1E9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6"/>
          <p:cNvSpPr/>
          <p:nvPr/>
        </p:nvSpPr>
        <p:spPr>
          <a:xfrm>
            <a:off x="7066500" y="-681379"/>
            <a:ext cx="2156400" cy="1893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6"/>
          <p:cNvSpPr txBox="1"/>
          <p:nvPr/>
        </p:nvSpPr>
        <p:spPr>
          <a:xfrm>
            <a:off x="912925" y="2159700"/>
            <a:ext cx="27927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latin typeface="Rajdhani"/>
                <a:ea typeface="Rajdhani"/>
                <a:cs typeface="Rajdhani"/>
                <a:sym typeface="Rajdhani"/>
              </a:rPr>
              <a:t>01. 팀원</a:t>
            </a:r>
            <a:endParaRPr sz="1700" dirty="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latin typeface="Rajdhani"/>
                <a:ea typeface="Rajdhani"/>
                <a:cs typeface="Rajdhani"/>
                <a:sym typeface="Rajdhani"/>
              </a:rPr>
              <a:t>02. 개발 목표</a:t>
            </a:r>
            <a:endParaRPr sz="1700" b="1" dirty="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 b="1" dirty="0">
                <a:latin typeface="Rajdhani"/>
                <a:ea typeface="Rajdhani"/>
                <a:cs typeface="Rajdhani"/>
                <a:sym typeface="Rajdhani"/>
              </a:rPr>
              <a:t>03. 시스템 구조</a:t>
            </a:r>
            <a:endParaRPr sz="1700" b="1" dirty="0">
              <a:latin typeface="Rajdhani"/>
              <a:ea typeface="Rajdhani"/>
              <a:cs typeface="Rajdhani"/>
              <a:sym typeface="Rajdhan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4088650" y="2159700"/>
            <a:ext cx="44265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dirty="0">
                <a:latin typeface="Rajdhani"/>
                <a:ea typeface="Rajdhani"/>
                <a:cs typeface="Rajdhani"/>
                <a:sym typeface="Rajdhani"/>
              </a:rPr>
              <a:t>04. 프로토콜</a:t>
            </a:r>
            <a:endParaRPr sz="1700" b="1" dirty="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 b="1" dirty="0">
                <a:latin typeface="Rajdhani"/>
                <a:ea typeface="Rajdhani"/>
                <a:cs typeface="Rajdhani"/>
                <a:sym typeface="Rajdhani"/>
              </a:rPr>
              <a:t>05. 게임 설명 및 규칙</a:t>
            </a:r>
            <a:endParaRPr sz="1700" b="1" dirty="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 b="1" dirty="0">
                <a:latin typeface="Rajdhani"/>
                <a:ea typeface="Rajdhani"/>
                <a:cs typeface="Rajdhani"/>
                <a:sym typeface="Rajdhani"/>
              </a:rPr>
              <a:t>06. 개발 방법</a:t>
            </a:r>
            <a:endParaRPr sz="1700" b="1" dirty="0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6" name="Google Shape;116;p26"/>
          <p:cNvCxnSpPr/>
          <p:nvPr/>
        </p:nvCxnSpPr>
        <p:spPr>
          <a:xfrm>
            <a:off x="3673848" y="2199052"/>
            <a:ext cx="0" cy="27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시현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580725" y="10162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3">
            <a:alphaModFix/>
          </a:blip>
          <a:srcRect l="179" r="179"/>
          <a:stretch/>
        </p:blipFill>
        <p:spPr>
          <a:xfrm>
            <a:off x="342000" y="1360800"/>
            <a:ext cx="5245200" cy="342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4"/>
          <p:cNvSpPr txBox="1"/>
          <p:nvPr/>
        </p:nvSpPr>
        <p:spPr>
          <a:xfrm>
            <a:off x="342625" y="84240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Rajdhani"/>
                <a:ea typeface="Rajdhani"/>
                <a:cs typeface="Rajdhani"/>
                <a:sym typeface="Rajdhani"/>
              </a:rPr>
              <a:t>게임 시작</a:t>
            </a:r>
            <a:endParaRPr b="1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시현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42" name="Google Shape;342;p45"/>
          <p:cNvSpPr txBox="1"/>
          <p:nvPr/>
        </p:nvSpPr>
        <p:spPr>
          <a:xfrm>
            <a:off x="342625" y="81760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Rajdhani"/>
                <a:ea typeface="Rajdhani"/>
                <a:cs typeface="Rajdhani"/>
                <a:sym typeface="Rajdhani"/>
              </a:rPr>
              <a:t>게임 동작 </a:t>
            </a:r>
            <a:endParaRPr b="1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" name="시현.mov">
            <a:hlinkClick r:id="" action="ppaction://media"/>
            <a:extLst>
              <a:ext uri="{FF2B5EF4-FFF2-40B4-BE49-F238E27FC236}">
                <a16:creationId xmlns:a16="http://schemas.microsoft.com/office/drawing/2014/main" id="{4E93BA82-F937-5F38-EE54-853517C316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625" y="1217800"/>
            <a:ext cx="5902325" cy="3845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시현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342625" y="81760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Rajdhani"/>
                <a:ea typeface="Rajdhani"/>
                <a:cs typeface="Rajdhani"/>
                <a:sym typeface="Rajdhani"/>
              </a:rPr>
              <a:t>게임 종료</a:t>
            </a:r>
            <a:endParaRPr b="1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50" name="Google Shape;350;p46"/>
          <p:cNvPicPr preferRelativeResize="0"/>
          <p:nvPr/>
        </p:nvPicPr>
        <p:blipFill rotWithShape="1">
          <a:blip r:embed="rId3">
            <a:alphaModFix/>
          </a:blip>
          <a:srcRect l="6227" t="7412" r="24501" b="12969"/>
          <a:stretch/>
        </p:blipFill>
        <p:spPr>
          <a:xfrm>
            <a:off x="342625" y="1534750"/>
            <a:ext cx="4817448" cy="3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/>
        </p:nvSpPr>
        <p:spPr>
          <a:xfrm>
            <a:off x="322875" y="3055125"/>
            <a:ext cx="3385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감사합니다.</a:t>
            </a:r>
            <a:endParaRPr sz="50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56" name="Google Shape;356;p47"/>
          <p:cNvSpPr txBox="1"/>
          <p:nvPr/>
        </p:nvSpPr>
        <p:spPr>
          <a:xfrm>
            <a:off x="580725" y="10162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01. 팀원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580725" y="10162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7"/>
          <p:cNvSpPr txBox="1"/>
          <p:nvPr/>
        </p:nvSpPr>
        <p:spPr>
          <a:xfrm>
            <a:off x="407875" y="1099225"/>
            <a:ext cx="81924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김주영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ajdhani Medium"/>
              <a:buChar char="○"/>
            </a:pPr>
            <a:r>
              <a:rPr lang="ko" sz="1700">
                <a:latin typeface="Rajdhani Medium"/>
                <a:ea typeface="Rajdhani Medium"/>
                <a:cs typeface="Rajdhani Medium"/>
                <a:sym typeface="Rajdhani Medium"/>
              </a:rPr>
              <a:t>프로젝트 기획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ajdhani Medium"/>
              <a:buChar char="○"/>
            </a:pPr>
            <a:r>
              <a:rPr lang="ko" sz="1700">
                <a:latin typeface="Rajdhani Medium"/>
                <a:ea typeface="Rajdhani Medium"/>
                <a:cs typeface="Rajdhani Medium"/>
                <a:sym typeface="Rajdhani Medium"/>
              </a:rPr>
              <a:t>UI 구현</a:t>
            </a: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	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나보림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ajdhani Medium"/>
              <a:buChar char="○"/>
            </a:pPr>
            <a:r>
              <a:rPr lang="ko" sz="1700">
                <a:latin typeface="Rajdhani Medium"/>
                <a:ea typeface="Rajdhani Medium"/>
                <a:cs typeface="Rajdhani Medium"/>
                <a:sym typeface="Rajdhani Medium"/>
              </a:rPr>
              <a:t>프로젝트 기획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ajdhani Medium"/>
              <a:buChar char="○"/>
            </a:pPr>
            <a:r>
              <a:rPr lang="ko" sz="1700">
                <a:latin typeface="Rajdhani Medium"/>
                <a:ea typeface="Rajdhani Medium"/>
                <a:cs typeface="Rajdhani Medium"/>
                <a:sym typeface="Rajdhani Medium"/>
              </a:rPr>
              <a:t>프로토콜 설계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ajdhani Medium"/>
              <a:buChar char="○"/>
            </a:pPr>
            <a:r>
              <a:rPr lang="ko" sz="1700">
                <a:latin typeface="Rajdhani Medium"/>
                <a:ea typeface="Rajdhani Medium"/>
                <a:cs typeface="Rajdhani Medium"/>
                <a:sym typeface="Rajdhani Medium"/>
              </a:rPr>
              <a:t>서버 구현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Rajdhani Medium"/>
              <a:buChar char="○"/>
            </a:pPr>
            <a:r>
              <a:rPr lang="ko" sz="1700">
                <a:latin typeface="Rajdhani Medium"/>
                <a:ea typeface="Rajdhani Medium"/>
                <a:cs typeface="Rajdhani Medium"/>
                <a:sym typeface="Rajdhani Medium"/>
              </a:rPr>
              <a:t>클라이언트 구현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02. 개발 목표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580725" y="10162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 txBox="1"/>
          <p:nvPr/>
        </p:nvSpPr>
        <p:spPr>
          <a:xfrm>
            <a:off x="407875" y="1099225"/>
            <a:ext cx="81924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 Medium"/>
              <a:buChar char="●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여러 플레이어가 서버에 접속하여 함께 즐길 수 있는 좀비 게임 개발: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 Medium"/>
              <a:buChar char="○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플레이어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 Medium"/>
              <a:buChar char="■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키보드 입력 값을 서버로 전송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 Medium"/>
              <a:buChar char="■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서버로부터 플레이어들의 상태와 위치 정보를 받아 출력한다.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 Medium"/>
              <a:buChar char="○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서버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 Medium"/>
              <a:buChar char="■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플레이어에게 입력 값을 받아, 플레이어의 정보를 업데이트 한다.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 Medium"/>
              <a:buChar char="■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사용자에게 업데이트된 정보를 전송한다.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02. 시스템 구조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cxnSp>
        <p:nvCxnSpPr>
          <p:cNvPr id="136" name="Google Shape;136;p29"/>
          <p:cNvCxnSpPr/>
          <p:nvPr/>
        </p:nvCxnSpPr>
        <p:spPr>
          <a:xfrm rot="10800000" flipH="1">
            <a:off x="2275837" y="1461450"/>
            <a:ext cx="43851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37" name="Google Shape;137;p29"/>
          <p:cNvGraphicFramePr/>
          <p:nvPr/>
        </p:nvGraphicFramePr>
        <p:xfrm>
          <a:off x="3337313" y="1661175"/>
          <a:ext cx="2262100" cy="1219140"/>
        </p:xfrm>
        <a:graphic>
          <a:graphicData uri="http://schemas.openxmlformats.org/drawingml/2006/table">
            <a:tbl>
              <a:tblPr>
                <a:noFill/>
                <a:tableStyleId>{E0D2934C-4D10-420F-8317-905A0CF3BAA7}</a:tableStyleId>
              </a:tblPr>
              <a:tblGrid>
                <a:gridCol w="22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플레이어 이미지 파일 전송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플레이어 및 좀비 위치 전송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8" name="Google Shape;138;p29"/>
          <p:cNvGrpSpPr/>
          <p:nvPr/>
        </p:nvGrpSpPr>
        <p:grpSpPr>
          <a:xfrm>
            <a:off x="1375825" y="1016250"/>
            <a:ext cx="900012" cy="1200900"/>
            <a:chOff x="1375825" y="1016250"/>
            <a:chExt cx="900012" cy="1200900"/>
          </a:xfrm>
        </p:grpSpPr>
        <p:pic>
          <p:nvPicPr>
            <p:cNvPr id="139" name="Google Shape;13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5838" y="1016250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29"/>
            <p:cNvSpPr txBox="1"/>
            <p:nvPr/>
          </p:nvSpPr>
          <p:spPr>
            <a:xfrm>
              <a:off x="1375825" y="1816950"/>
              <a:ext cx="9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/>
                <a:t>server</a:t>
              </a:r>
              <a:endParaRPr b="1"/>
            </a:p>
          </p:txBody>
        </p:sp>
      </p:grpSp>
      <p:grpSp>
        <p:nvGrpSpPr>
          <p:cNvPr id="141" name="Google Shape;141;p29"/>
          <p:cNvGrpSpPr/>
          <p:nvPr/>
        </p:nvGrpSpPr>
        <p:grpSpPr>
          <a:xfrm>
            <a:off x="6868163" y="1016250"/>
            <a:ext cx="900000" cy="1201950"/>
            <a:chOff x="6868163" y="1016250"/>
            <a:chExt cx="900000" cy="1201950"/>
          </a:xfrm>
        </p:grpSpPr>
        <p:pic>
          <p:nvPicPr>
            <p:cNvPr id="142" name="Google Shape;142;p29"/>
            <p:cNvPicPr preferRelativeResize="0"/>
            <p:nvPr/>
          </p:nvPicPr>
          <p:blipFill rotWithShape="1">
            <a:blip r:embed="rId4">
              <a:alphaModFix/>
            </a:blip>
            <a:srcRect r="-4723" b="-4723"/>
            <a:stretch/>
          </p:blipFill>
          <p:spPr>
            <a:xfrm>
              <a:off x="6868163" y="1016250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9"/>
            <p:cNvSpPr txBox="1"/>
            <p:nvPr/>
          </p:nvSpPr>
          <p:spPr>
            <a:xfrm>
              <a:off x="6917825" y="1818000"/>
              <a:ext cx="8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/>
                <a:t>player</a:t>
              </a:r>
              <a:endParaRPr b="1"/>
            </a:p>
          </p:txBody>
        </p:sp>
      </p:grpSp>
      <p:pic>
        <p:nvPicPr>
          <p:cNvPr id="144" name="Google Shape;144;p29"/>
          <p:cNvPicPr preferRelativeResize="0"/>
          <p:nvPr/>
        </p:nvPicPr>
        <p:blipFill rotWithShape="1">
          <a:blip r:embed="rId4">
            <a:alphaModFix/>
          </a:blip>
          <a:srcRect r="-4723" b="-4723"/>
          <a:stretch/>
        </p:blipFill>
        <p:spPr>
          <a:xfrm>
            <a:off x="6868163" y="2874875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838" y="2874875"/>
            <a:ext cx="900000" cy="9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" name="Google Shape;146;p29"/>
          <p:cNvGraphicFramePr/>
          <p:nvPr/>
        </p:nvGraphicFramePr>
        <p:xfrm>
          <a:off x="3337313" y="3520600"/>
          <a:ext cx="2262100" cy="792420"/>
        </p:xfrm>
        <a:graphic>
          <a:graphicData uri="http://schemas.openxmlformats.org/drawingml/2006/table">
            <a:tbl>
              <a:tblPr>
                <a:noFill/>
                <a:tableStyleId>{E0D2934C-4D10-420F-8317-905A0CF3BAA7}</a:tableStyleId>
              </a:tblPr>
              <a:tblGrid>
                <a:gridCol w="22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선택한 플레이어 ID 전송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사용자 입력값 전송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7" name="Google Shape;147;p29"/>
          <p:cNvSpPr txBox="1"/>
          <p:nvPr/>
        </p:nvSpPr>
        <p:spPr>
          <a:xfrm>
            <a:off x="1375813" y="3676625"/>
            <a:ext cx="9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server</a:t>
            </a:r>
            <a:endParaRPr b="1"/>
          </a:p>
        </p:txBody>
      </p:sp>
      <p:sp>
        <p:nvSpPr>
          <p:cNvPr id="148" name="Google Shape;148;p29"/>
          <p:cNvSpPr txBox="1"/>
          <p:nvPr/>
        </p:nvSpPr>
        <p:spPr>
          <a:xfrm>
            <a:off x="6917976" y="3676625"/>
            <a:ext cx="8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player</a:t>
            </a:r>
            <a:endParaRPr b="1"/>
          </a:p>
        </p:txBody>
      </p:sp>
      <p:cxnSp>
        <p:nvCxnSpPr>
          <p:cNvPr id="149" name="Google Shape;149;p29"/>
          <p:cNvCxnSpPr/>
          <p:nvPr/>
        </p:nvCxnSpPr>
        <p:spPr>
          <a:xfrm rot="10800000">
            <a:off x="2275837" y="3334175"/>
            <a:ext cx="44094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/>
        </p:nvSpPr>
        <p:spPr>
          <a:xfrm>
            <a:off x="566588" y="794425"/>
            <a:ext cx="47862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player image 전송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 file_num (파일의 개수)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 filenamelen (파일 이름의 길이)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char* filename (파일의 이름)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file_message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-"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size_t file_size (패킷단위로 나눈 파일의 크기)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-"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char* file (파일 정보)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player ID ACK 전송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 ACK (선택한 ID에 대한 ACK)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      </a:t>
            </a:r>
            <a:r>
              <a:rPr lang="ko" sz="1600" b="1">
                <a:latin typeface="Rajdhani"/>
                <a:ea typeface="Rajdhani"/>
                <a:cs typeface="Rajdhani"/>
                <a:sym typeface="Rajdhani"/>
              </a:rPr>
              <a:t>0</a:t>
            </a: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- SUCCESS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      </a:t>
            </a:r>
            <a:r>
              <a:rPr lang="ko" sz="1600" b="1">
                <a:latin typeface="Rajdhani"/>
                <a:ea typeface="Rajdhani"/>
                <a:cs typeface="Rajdhani"/>
                <a:sym typeface="Rajdhani"/>
              </a:rPr>
              <a:t>1</a:t>
            </a: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- FAIL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04. 프로토콜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5191627" y="794425"/>
            <a:ext cx="386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player ID 전송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 player_id (클라이언트가 선택한 ID)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566588" y="794425"/>
            <a:ext cx="47862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player status 전송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game_message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-"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 info 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-"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player_id (4 bit) (player ID)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-"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status (3 bit) (player의 상태)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r>
              <a:rPr lang="ko" sz="1600" b="1">
                <a:latin typeface="Rajdhani"/>
                <a:ea typeface="Rajdhani"/>
                <a:cs typeface="Rajdhani"/>
                <a:sym typeface="Rajdhani"/>
              </a:rPr>
              <a:t>0</a:t>
            </a: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- alive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r>
              <a:rPr lang="ko" sz="1600" b="1">
                <a:latin typeface="Rajdhani"/>
                <a:ea typeface="Rajdhani"/>
                <a:cs typeface="Rajdhani"/>
                <a:sym typeface="Rajdhani"/>
              </a:rPr>
              <a:t>1</a:t>
            </a: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- die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r>
              <a:rPr lang="ko" sz="1600" b="1">
                <a:latin typeface="Rajdhani"/>
                <a:ea typeface="Rajdhani"/>
                <a:cs typeface="Rajdhani"/>
                <a:sym typeface="Rajdhani"/>
              </a:rPr>
              <a:t>2</a:t>
            </a: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 - exit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-"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 x (player x 좌표)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-"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 y (player y 좌표)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04. 프로토콜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5191627" y="794425"/>
            <a:ext cx="38622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player</a:t>
            </a: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move event 전송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-"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char move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‘</a:t>
            </a:r>
            <a:r>
              <a:rPr lang="ko" sz="1600" b="1">
                <a:latin typeface="Rajdhani"/>
                <a:ea typeface="Rajdhani"/>
                <a:cs typeface="Rajdhani"/>
                <a:sym typeface="Rajdhani"/>
              </a:rPr>
              <a:t>U</a:t>
            </a: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’ - UP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‘</a:t>
            </a:r>
            <a:r>
              <a:rPr lang="ko" sz="1600" b="1">
                <a:latin typeface="Rajdhani"/>
                <a:ea typeface="Rajdhani"/>
                <a:cs typeface="Rajdhani"/>
                <a:sym typeface="Rajdhani"/>
              </a:rPr>
              <a:t>D</a:t>
            </a: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’ - DOWN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‘</a:t>
            </a:r>
            <a:r>
              <a:rPr lang="ko" sz="1600" b="1">
                <a:latin typeface="Rajdhani"/>
                <a:ea typeface="Rajdhani"/>
                <a:cs typeface="Rajdhani"/>
                <a:sym typeface="Rajdhani"/>
              </a:rPr>
              <a:t>L</a:t>
            </a: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’ - Left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‘</a:t>
            </a:r>
            <a:r>
              <a:rPr lang="ko" sz="1600" b="1">
                <a:latin typeface="Rajdhani"/>
                <a:ea typeface="Rajdhani"/>
                <a:cs typeface="Rajdhani"/>
                <a:sym typeface="Rajdhani"/>
              </a:rPr>
              <a:t>R</a:t>
            </a:r>
            <a:r>
              <a:rPr lang="ko" sz="1600">
                <a:latin typeface="Rajdhani Medium"/>
                <a:ea typeface="Rajdhani Medium"/>
                <a:cs typeface="Rajdhani Medium"/>
                <a:sym typeface="Rajdhani Medium"/>
              </a:rPr>
              <a:t>’ - Right</a:t>
            </a:r>
            <a:endParaRPr sz="16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05. 게임 설명 및 규칙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69" name="Google Shape;169;p32"/>
          <p:cNvSpPr txBox="1"/>
          <p:nvPr/>
        </p:nvSpPr>
        <p:spPr>
          <a:xfrm>
            <a:off x="186375" y="780600"/>
            <a:ext cx="46101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●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랜덤한 값으로 움직이는 좀비와 플레이어 피해 다니는 게임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●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W, A, S, D를 사용하여 상하좌우로 움직이며 좀비와 플레이어들을 피할 수 있다.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●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좀비와 부딪치는 플레이어는 좀비로 변한다.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●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좀비로 변한 플레이어와 부딪치는 플레이어는 좀비로 변한다.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ajdhani Medium"/>
              <a:buChar char="●"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10초마다 좀비의 이동 속도는 점차 증가한다.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pic>
        <p:nvPicPr>
          <p:cNvPr id="2" name="시현.mov">
            <a:hlinkClick r:id="" action="ppaction://media"/>
            <a:extLst>
              <a:ext uri="{FF2B5EF4-FFF2-40B4-BE49-F238E27FC236}">
                <a16:creationId xmlns:a16="http://schemas.microsoft.com/office/drawing/2014/main" id="{8A9E66BF-B267-1257-1CC0-19D0C7898D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6475" y="1238147"/>
            <a:ext cx="4093831" cy="2667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342625" y="211200"/>
            <a:ext cx="338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1155CC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06. 개발 방법</a:t>
            </a:r>
            <a:endParaRPr sz="2500">
              <a:solidFill>
                <a:srgbClr val="1155CC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76" name="Google Shape;176;p33"/>
          <p:cNvSpPr txBox="1"/>
          <p:nvPr/>
        </p:nvSpPr>
        <p:spPr>
          <a:xfrm>
            <a:off x="580725" y="1016250"/>
            <a:ext cx="75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3"/>
          <p:cNvSpPr txBox="1"/>
          <p:nvPr/>
        </p:nvSpPr>
        <p:spPr>
          <a:xfrm>
            <a:off x="407875" y="1099225"/>
            <a:ext cx="81924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c++11 표준 라이브러리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멀티스레드 프로그래밍 구현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Boost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TCP 네트워크 API 사용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ko" sz="2000" b="1">
                <a:latin typeface="Rajdhani"/>
                <a:ea typeface="Rajdhani"/>
                <a:cs typeface="Rajdhani"/>
                <a:sym typeface="Rajdhani"/>
              </a:rPr>
              <a:t>gtkmm</a:t>
            </a:r>
            <a:endParaRPr sz="2000" b="1">
              <a:latin typeface="Rajdhani"/>
              <a:ea typeface="Rajdhani"/>
              <a:cs typeface="Rajdhani"/>
              <a:sym typeface="Rajdhan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Rajdhani Medium"/>
                <a:ea typeface="Rajdhani Medium"/>
                <a:cs typeface="Rajdhani Medium"/>
                <a:sym typeface="Rajdhani Medium"/>
              </a:rPr>
              <a:t>사용자 입력(key event) 감지 및 사용자 인터페이스 구현</a:t>
            </a:r>
            <a:endParaRPr sz="20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Macintosh PowerPoint</Application>
  <PresentationFormat>화면 슬라이드 쇼(16:9)</PresentationFormat>
  <Paragraphs>177</Paragraphs>
  <Slides>23</Slides>
  <Notes>23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Rajdhani SemiBold</vt:lpstr>
      <vt:lpstr>Arial</vt:lpstr>
      <vt:lpstr>Rajdhani Medium</vt:lpstr>
      <vt:lpstr>Rajdhani</vt:lpstr>
      <vt:lpstr>Simple Light</vt:lpstr>
      <vt:lpstr>Simple Dark</vt:lpstr>
      <vt:lpstr>Zombie Evade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Evade</dc:title>
  <cp:lastModifiedBy>나보림/22000216</cp:lastModifiedBy>
  <cp:revision>1</cp:revision>
  <dcterms:modified xsi:type="dcterms:W3CDTF">2023-06-16T01:41:37Z</dcterms:modified>
</cp:coreProperties>
</file>